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sldIdLst>
    <p:sldId id="256" r:id="rId5"/>
    <p:sldId id="270" r:id="rId6"/>
    <p:sldId id="273" r:id="rId7"/>
    <p:sldId id="271" r:id="rId8"/>
    <p:sldId id="265" r:id="rId9"/>
    <p:sldId id="267" r:id="rId10"/>
    <p:sldId id="266" r:id="rId11"/>
    <p:sldId id="269" r:id="rId12"/>
    <p:sldId id="268" r:id="rId13"/>
    <p:sldId id="260" r:id="rId14"/>
    <p:sldId id="257" r:id="rId15"/>
    <p:sldId id="261" r:id="rId16"/>
    <p:sldId id="258" r:id="rId17"/>
    <p:sldId id="272" r:id="rId18"/>
    <p:sldId id="259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5E4143-4761-6E52-5C6E-28ABED49C9BD}" v="34" dt="2023-07-07T07:01:28.988"/>
    <p1510:client id="{486D7481-0D99-5309-3EB3-16700F4693D6}" v="1063" dt="2023-07-06T17:48:40.829"/>
    <p1510:client id="{5353EA71-1BC8-A61E-6C45-38C27C87C27D}" v="3275" dt="2023-07-09T21:32:07.232"/>
    <p1510:client id="{A48AE1D3-B14C-83D6-6F82-C6A38CB8CE31}" v="132" dt="2023-07-10T12:08:10.380"/>
    <p1510:client id="{D6F3A572-7FF1-4C7B-8954-F38D35FB3A5B}" v="1904" dt="2023-07-04T10:40:32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2.gif>
</file>

<file path=ppt/media/image3.gif>
</file>

<file path=ppt/media/image4.png>
</file>

<file path=ppt/media/image5.png>
</file>

<file path=ppt/media/image6.gif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7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04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3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36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13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6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7/10/2023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83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7/10/2023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8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7/10/2023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874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26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017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39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.publishing.service.gov.uk/government/uploads/system/uploads/attachment_data/file/952959/6.6920_CO_CCS_s_National_Risk_Register_2020_11-1-21-FINAL.pdf#page=33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QGR81PxBxM&amp;t=44m20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lex maths formulae on a blackboard">
            <a:extLst>
              <a:ext uri="{FF2B5EF4-FFF2-40B4-BE49-F238E27FC236}">
                <a16:creationId xmlns:a16="http://schemas.microsoft.com/office/drawing/2014/main" id="{D1DA674F-4277-A4CF-3B85-C26CCD0552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8208" b="4737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B14633-149C-04CB-C998-C00431DBE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Mission Statement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901AB9-010E-2A21-1A3C-49E3B00F4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10383856" cy="1724029"/>
          </a:xfrm>
        </p:spPr>
        <p:txBody>
          <a:bodyPr anchor="t">
            <a:noAutofit/>
          </a:bodyPr>
          <a:lstStyle/>
          <a:p>
            <a:r>
              <a:rPr lang="en-GB" sz="3600">
                <a:solidFill>
                  <a:srgbClr val="FFFFFF"/>
                </a:solidFill>
                <a:latin typeface="Google Sans"/>
              </a:rPr>
              <a:t>E</a:t>
            </a:r>
            <a:r>
              <a:rPr lang="en-GB" sz="3600" i="0">
                <a:solidFill>
                  <a:srgbClr val="FFFFFF"/>
                </a:solidFill>
                <a:latin typeface="Google Sans"/>
              </a:rPr>
              <a:t>xploring</a:t>
            </a:r>
            <a:r>
              <a:rPr lang="en-GB" sz="3600" b="0" i="0">
                <a:solidFill>
                  <a:srgbClr val="FFFFFF"/>
                </a:solidFill>
                <a:effectLst/>
                <a:latin typeface="Google Sans"/>
              </a:rPr>
              <a:t> the structure</a:t>
            </a:r>
            <a:r>
              <a:rPr lang="en-GB" sz="3600" i="0">
                <a:solidFill>
                  <a:srgbClr val="FFFFFF"/>
                </a:solidFill>
                <a:latin typeface="Google Sans"/>
              </a:rPr>
              <a:t> </a:t>
            </a:r>
            <a:r>
              <a:rPr lang="en-GB" sz="3600" b="0" i="0">
                <a:solidFill>
                  <a:srgbClr val="FFFFFF"/>
                </a:solidFill>
                <a:effectLst/>
                <a:latin typeface="Google Sans"/>
              </a:rPr>
              <a:t>of planetary systems</a:t>
            </a:r>
            <a:endParaRPr lang="en-GB" sz="3600">
              <a:solidFill>
                <a:srgbClr val="FFFFFF"/>
              </a:solidFill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graph with a line graph&#10;&#10;Description automatically generated">
            <a:extLst>
              <a:ext uri="{FF2B5EF4-FFF2-40B4-BE49-F238E27FC236}">
                <a16:creationId xmlns:a16="http://schemas.microsoft.com/office/drawing/2014/main" id="{CE6DE8CB-A83B-35D8-0BBE-26874D61E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688" y="1998687"/>
            <a:ext cx="6665663" cy="235411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25E582A-D9A0-408B-8FB7-841383442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sun with text and images&#10;&#10;Description automatically generated">
            <a:extLst>
              <a:ext uri="{FF2B5EF4-FFF2-40B4-BE49-F238E27FC236}">
                <a16:creationId xmlns:a16="http://schemas.microsoft.com/office/drawing/2014/main" id="{9C53A1D1-462F-103A-52E5-B75C94C0E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186" y="1141840"/>
            <a:ext cx="4076699" cy="383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67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976DD-AA71-B906-2353-B8F2E67C0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Understanding Solar Activity</a:t>
            </a:r>
            <a:br>
              <a:rPr lang="en-GB"/>
            </a:br>
            <a:br>
              <a:rPr lang="en-GB"/>
            </a:br>
            <a:br>
              <a:rPr lang="en-GB" sz="3100"/>
            </a:br>
            <a:r>
              <a:rPr lang="en-GB" sz="3100" b="1" i="1"/>
              <a:t>When’s the best time to explore?</a:t>
            </a:r>
            <a:br>
              <a:rPr lang="en-GB" sz="3100" b="1" i="1"/>
            </a:br>
            <a:br>
              <a:rPr lang="en-GB"/>
            </a:b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5C57F-6EB5-5F1B-754F-3BD52A8C1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sz="2800" b="1" i="1"/>
              <a:t>The sun has a ‘solar cycle’ – a cycle in which is it more and less active. </a:t>
            </a:r>
          </a:p>
          <a:p>
            <a:endParaRPr lang="en-GB" sz="2800" b="1" i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i="1"/>
              <a:t>Can you determine the length of a cycle from the data?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i="1"/>
              <a:t>Which solar events (SEP, Flare, CME) most closely track the solar cycle? Why? [Why is there a solar cycle at all?]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i="1"/>
              <a:t>What about energy of these events? Does it increase at solar maximum?</a:t>
            </a:r>
          </a:p>
        </p:txBody>
      </p:sp>
    </p:spTree>
    <p:extLst>
      <p:ext uri="{BB962C8B-B14F-4D97-AF65-F5344CB8AC3E}">
        <p14:creationId xmlns:p14="http://schemas.microsoft.com/office/powerpoint/2010/main" val="3569098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graph of energy with blue dots&#10;&#10;Description automatically generated">
            <a:extLst>
              <a:ext uri="{FF2B5EF4-FFF2-40B4-BE49-F238E27FC236}">
                <a16:creationId xmlns:a16="http://schemas.microsoft.com/office/drawing/2014/main" id="{2BE17DDB-1123-ABA8-26AF-14EBFA302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1668" y="4591507"/>
            <a:ext cx="6409110" cy="1925826"/>
          </a:xfrm>
        </p:spPr>
      </p:pic>
      <p:pic>
        <p:nvPicPr>
          <p:cNvPr id="7" name="Picture 7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653980D3-AEF6-76B0-91CB-2DE236528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828" y="724738"/>
            <a:ext cx="6163129" cy="2977382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319C41A7-EC89-A54F-860D-8D2A24CCA331}"/>
              </a:ext>
            </a:extLst>
          </p:cNvPr>
          <p:cNvSpPr/>
          <p:nvPr/>
        </p:nvSpPr>
        <p:spPr>
          <a:xfrm>
            <a:off x="5643335" y="3858986"/>
            <a:ext cx="226785" cy="66221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420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3F32-5B4A-BA54-2622-F2988B6B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Plasma from the Sun to Earth</a:t>
            </a:r>
            <a:br>
              <a:rPr lang="en-GB"/>
            </a:br>
            <a:br>
              <a:rPr lang="en-GB"/>
            </a:br>
            <a:r>
              <a:rPr lang="en-GB" sz="3200" i="1"/>
              <a:t>What are the dangers we need to avoid?</a:t>
            </a:r>
            <a:endParaRPr lang="en-GB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AA02D-A025-207A-DB35-5B7431839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Find a solar flare and see if you can find the associated CME, SEP and Storm. What are the timescales between these processes?</a:t>
            </a:r>
            <a:endParaRPr lang="en-US"/>
          </a:p>
          <a:p>
            <a:pPr lvl="2"/>
            <a:r>
              <a:rPr lang="en-GB"/>
              <a:t>Start by choosing an extreme (X class) solar flare. You may wish to research which the biggest recent ones are.</a:t>
            </a:r>
          </a:p>
          <a:p>
            <a:pPr lvl="2"/>
            <a:r>
              <a:rPr lang="en-GB"/>
              <a:t>Track the CME associated with it.</a:t>
            </a:r>
          </a:p>
          <a:p>
            <a:pPr lvl="2"/>
            <a:r>
              <a:rPr lang="en-GB"/>
              <a:t>Could you find the SEP and Geomagnetic Storm?</a:t>
            </a:r>
          </a:p>
          <a:p>
            <a:pPr lvl="2"/>
            <a:r>
              <a:rPr lang="en-GB"/>
              <a:t>Extension: find the belt enhancement and shock. Are there any other processes to track?</a:t>
            </a:r>
          </a:p>
          <a:p>
            <a:pPr lvl="2"/>
            <a:r>
              <a:rPr lang="en-GB"/>
              <a:t>What are the timescales of the processes? (e.g. time from CME to Geomagnetic Strom)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947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3F32-5B4A-BA54-2622-F2988B6B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Plasma from the Sun to Earth</a:t>
            </a:r>
            <a:br>
              <a:rPr lang="en-GB"/>
            </a:br>
            <a:br>
              <a:rPr lang="en-GB"/>
            </a:br>
            <a:r>
              <a:rPr lang="en-GB" sz="3200" i="1"/>
              <a:t>What are the dangers we need to avoid?</a:t>
            </a:r>
            <a:endParaRPr lang="en-GB" i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AA02D-A025-207A-DB35-5B7431839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sz="1600">
                <a:latin typeface="Bierstadt"/>
                <a:ea typeface="Segoe UI"/>
                <a:cs typeface="Segoe UI"/>
              </a:rPr>
              <a:t>Research Qn: What are the dangers to life as we know it at home?</a:t>
            </a:r>
            <a:r>
              <a:rPr lang="en-US" sz="1600">
                <a:latin typeface="Bierstadt"/>
                <a:ea typeface="Segoe UI"/>
                <a:cs typeface="Segoe UI"/>
              </a:rPr>
              <a:t>​</a:t>
            </a:r>
          </a:p>
          <a:p>
            <a:pPr rtl="0"/>
            <a:r>
              <a:rPr lang="en-GB" sz="1200">
                <a:latin typeface="Bierstadt"/>
                <a:ea typeface="Segoe UI"/>
                <a:cs typeface="Segoe UI"/>
              </a:rPr>
              <a:t>On Friday afternoon, you'll have a 'workshop' where you inform an interested official of some of the dangers.</a:t>
            </a:r>
            <a:r>
              <a:rPr lang="en-US" sz="1200">
                <a:latin typeface="Bierstadt"/>
                <a:ea typeface="Segoe UI"/>
                <a:cs typeface="Segoe UI"/>
              </a:rPr>
              <a:t>​</a:t>
            </a:r>
          </a:p>
          <a:p>
            <a:pPr rtl="0"/>
            <a:r>
              <a:rPr lang="en-GB" sz="1200">
                <a:latin typeface="Bierstadt"/>
                <a:ea typeface="Segoe UI"/>
                <a:cs typeface="Segoe UI"/>
              </a:rPr>
              <a:t>It's not a presentation, but a technical chat where you let them know the dangers.</a:t>
            </a:r>
            <a:r>
              <a:rPr lang="en-US" sz="1200">
                <a:latin typeface="Bierstadt"/>
                <a:ea typeface="Segoe UI"/>
                <a:cs typeface="Segoe UI"/>
              </a:rPr>
              <a:t>​</a:t>
            </a:r>
          </a:p>
          <a:p>
            <a:pPr rtl="0"/>
            <a:r>
              <a:rPr lang="en-GB" sz="1200">
                <a:latin typeface="Bierstadt"/>
                <a:ea typeface="Segoe UI"/>
                <a:cs typeface="Segoe UI"/>
              </a:rPr>
              <a:t>To start you off, here's the UK Risk Register, which details some of the planning for emergency events:</a:t>
            </a:r>
            <a:endParaRPr lang="en-US" sz="1200">
              <a:latin typeface="Bierstadt"/>
              <a:ea typeface="Segoe UI"/>
              <a:cs typeface="Segoe UI"/>
            </a:endParaRPr>
          </a:p>
          <a:p>
            <a:r>
              <a:rPr lang="en-GB" sz="1200">
                <a:solidFill>
                  <a:srgbClr val="D26012"/>
                </a:solidFill>
                <a:latin typeface="Segoe UI"/>
                <a:ea typeface="Segoe UI"/>
                <a:cs typeface="Segoe U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2020 UK risk register</a:t>
            </a:r>
            <a:r>
              <a:rPr lang="en-GB" sz="1200">
                <a:solidFill>
                  <a:srgbClr val="D26012"/>
                </a:solidFill>
                <a:latin typeface="Segoe UI"/>
                <a:ea typeface="Segoe UI"/>
                <a:cs typeface="Segoe UI"/>
                <a:hlinkClick r:id="rId2"/>
              </a:rPr>
              <a:t> </a:t>
            </a:r>
            <a:r>
              <a:rPr lang="en-GB" sz="1200">
                <a:solidFill>
                  <a:srgbClr val="D26012"/>
                </a:solidFill>
                <a:latin typeface="Segoe UI"/>
                <a:ea typeface="Segoe UI"/>
                <a:cs typeface="Segoe U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(page 33)</a:t>
            </a:r>
            <a:endParaRPr lang="en-GB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811828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99D8D-191C-3D6A-1EE4-5CC2AE2B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Identify Habitable Exoplanets</a:t>
            </a:r>
            <a:br>
              <a:rPr lang="en-GB" sz="3600" i="1"/>
            </a:br>
            <a:br>
              <a:rPr lang="en-GB" sz="3600" i="1"/>
            </a:br>
            <a:br>
              <a:rPr lang="en-GB" sz="3600" i="1"/>
            </a:br>
            <a:r>
              <a:rPr lang="en-GB" sz="3600" i="1"/>
              <a:t>Where next?</a:t>
            </a:r>
            <a:br>
              <a:rPr lang="en-GB"/>
            </a:b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98E45-4815-F10C-5118-C68EA009C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6333" y="592192"/>
            <a:ext cx="5021182" cy="487045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endParaRPr lang="en-GB"/>
          </a:p>
          <a:p>
            <a:pPr marL="342900" indent="-342900">
              <a:buChar char="•"/>
            </a:pPr>
            <a:r>
              <a:rPr lang="en-GB"/>
              <a:t>What is life?</a:t>
            </a:r>
          </a:p>
          <a:p>
            <a:pPr marL="342900" indent="-342900">
              <a:buChar char="•"/>
            </a:pPr>
            <a:r>
              <a:rPr lang="en-GB"/>
              <a:t>What are the stellar/planetary characteristics to support life?</a:t>
            </a:r>
          </a:p>
          <a:p>
            <a:pPr marL="342900" indent="-342900">
              <a:buChar char="•"/>
            </a:pPr>
            <a:r>
              <a:rPr lang="en-GB"/>
              <a:t>Identify candidate planets in Kepler data</a:t>
            </a:r>
          </a:p>
          <a:p>
            <a:pPr marL="342900" indent="-342900">
              <a:buChar char="•"/>
            </a:pPr>
            <a:endParaRPr lang="en-GB"/>
          </a:p>
          <a:p>
            <a:pPr marL="342900" indent="-342900">
              <a:buChar char="•"/>
            </a:pPr>
            <a:r>
              <a:rPr lang="en-GB"/>
              <a:t>You'll present this research piece on Thursday afternoon.</a:t>
            </a:r>
          </a:p>
          <a:p>
            <a:pPr marL="617220" lvl="1" indent="-342900"/>
            <a:r>
              <a:rPr lang="en-GB"/>
              <a:t>Include all the relevant background info</a:t>
            </a:r>
          </a:p>
          <a:p>
            <a:pPr marL="617220" lvl="1" indent="-342900"/>
            <a:r>
              <a:rPr lang="en-GB"/>
              <a:t>Include how you've gone about the research</a:t>
            </a:r>
          </a:p>
          <a:p>
            <a:pPr marL="617220" lvl="1" indent="-342900"/>
            <a:r>
              <a:rPr lang="en-GB"/>
              <a:t>Include the results</a:t>
            </a:r>
          </a:p>
          <a:p>
            <a:pPr marL="617220" lvl="1" indent="-342900"/>
            <a:r>
              <a:rPr lang="en-GB"/>
              <a:t>Include what you think the next interesting steps are. Mission to Mars, anyone?</a:t>
            </a:r>
          </a:p>
        </p:txBody>
      </p:sp>
    </p:spTree>
    <p:extLst>
      <p:ext uri="{BB962C8B-B14F-4D97-AF65-F5344CB8AC3E}">
        <p14:creationId xmlns:p14="http://schemas.microsoft.com/office/powerpoint/2010/main" val="1002898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67EF0-229E-59EF-72DA-0F194C2A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What makes a planet habitable?</a:t>
            </a:r>
            <a:br>
              <a:rPr lang="en-GB"/>
            </a:br>
            <a:br>
              <a:rPr lang="en-GB"/>
            </a:br>
            <a:br>
              <a:rPr lang="en-GB"/>
            </a:br>
            <a:r>
              <a:rPr lang="en-GB" sz="2700" b="0" i="1"/>
              <a:t>'It's dead easy... just 1/r</a:t>
            </a:r>
            <a:r>
              <a:rPr lang="en-GB" sz="2700" b="0" i="1" baseline="30000"/>
              <a:t>2</a:t>
            </a:r>
            <a:r>
              <a:rPr lang="en-GB" sz="2700" b="0" i="1"/>
              <a:t> and divide through by Earth'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70E32-7E4E-0D60-09F7-2A1AE565E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GB"/>
          </a:p>
          <a:p>
            <a:pPr marL="342900" indent="-342900">
              <a:buFontTx/>
              <a:buChar char="-"/>
            </a:pPr>
            <a:r>
              <a:rPr lang="en-GB"/>
              <a:t>Planet mass to semi-major axis ratio to keep atmosphere/ magnetic field presence (radiation protection)</a:t>
            </a:r>
            <a:endParaRPr lang="en-US"/>
          </a:p>
          <a:p>
            <a:pPr marL="342900" indent="-342900">
              <a:buFontTx/>
              <a:buChar char="-"/>
            </a:pPr>
            <a:r>
              <a:rPr lang="en-GB"/>
              <a:t>Semi-major axis &amp; eccentricity ( habitable zone – right temp &amp; not tidally locked – no temp flux)</a:t>
            </a:r>
          </a:p>
          <a:p>
            <a:pPr marL="342900" indent="-342900">
              <a:buFontTx/>
              <a:buChar char="-"/>
            </a:pPr>
            <a:r>
              <a:rPr lang="en-GB"/>
              <a:t>Stellar classification (temp, radiation env and longevity of system – time for life to ‘emerge’) </a:t>
            </a:r>
          </a:p>
          <a:p>
            <a:pPr marL="342900" indent="-342900">
              <a:buFontTx/>
              <a:buChar char="-"/>
            </a:pPr>
            <a:r>
              <a:rPr lang="en-GB"/>
              <a:t>Mass of planet ( &lt;10 Earth)  &amp; radius of planet (1-2 Earth)  (‘rocky’ for carbon)</a:t>
            </a:r>
          </a:p>
        </p:txBody>
      </p:sp>
    </p:spTree>
    <p:extLst>
      <p:ext uri="{BB962C8B-B14F-4D97-AF65-F5344CB8AC3E}">
        <p14:creationId xmlns:p14="http://schemas.microsoft.com/office/powerpoint/2010/main" val="1982839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E5E41-572C-B92E-AA0B-9DC0199A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69337"/>
            <a:ext cx="5120967" cy="4870457"/>
          </a:xfrm>
        </p:spPr>
        <p:txBody>
          <a:bodyPr>
            <a:normAutofit fontScale="90000"/>
          </a:bodyPr>
          <a:lstStyle/>
          <a:p>
            <a:r>
              <a:rPr lang="en-GB" sz="3200">
                <a:ea typeface="+mj-lt"/>
                <a:cs typeface="+mj-lt"/>
              </a:rPr>
              <a:t>Week 1:</a:t>
            </a:r>
            <a:br>
              <a:rPr lang="en-GB" sz="3200" b="0">
                <a:ea typeface="+mj-lt"/>
                <a:cs typeface="+mj-lt"/>
              </a:rPr>
            </a:br>
            <a:r>
              <a:rPr lang="en-GB" sz="3200" b="0">
                <a:ea typeface="+mj-lt"/>
                <a:cs typeface="+mj-lt"/>
              </a:rPr>
              <a:t>We will be using NASA data to explore how the Sun's activity causes 'space weather' and affects life on Earth. </a:t>
            </a:r>
            <a:br>
              <a:rPr lang="en-GB" sz="3200" b="0">
                <a:ea typeface="+mj-lt"/>
                <a:cs typeface="+mj-lt"/>
              </a:rPr>
            </a:br>
            <a:br>
              <a:rPr lang="en-GB" sz="3200" b="0">
                <a:ea typeface="+mj-lt"/>
                <a:cs typeface="+mj-lt"/>
              </a:rPr>
            </a:br>
            <a:r>
              <a:rPr lang="en-GB" sz="3200">
                <a:ea typeface="+mj-lt"/>
                <a:cs typeface="+mj-lt"/>
              </a:rPr>
              <a:t>Week 2:</a:t>
            </a:r>
            <a:br>
              <a:rPr lang="en-GB" sz="3200" b="0">
                <a:ea typeface="+mj-lt"/>
                <a:cs typeface="+mj-lt"/>
              </a:rPr>
            </a:br>
            <a:r>
              <a:rPr lang="en-GB" sz="3100" b="0">
                <a:ea typeface="+mj-lt"/>
                <a:cs typeface="+mj-lt"/>
              </a:rPr>
              <a:t>We'll then use some Kepler data to partake in the hunt for earth-like exoplanets.</a:t>
            </a:r>
            <a:endParaRPr lang="en-GB" sz="320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51AF7-6CC4-7AC9-B4F5-AA47BDADA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GB" sz="2400" b="1">
                <a:ea typeface="+mn-lt"/>
                <a:cs typeface="+mn-lt"/>
              </a:rPr>
              <a:t>The project will build your:</a:t>
            </a:r>
          </a:p>
          <a:p>
            <a:pPr marL="457200" indent="-457200">
              <a:buChar char="•"/>
            </a:pPr>
            <a:r>
              <a:rPr lang="en-GB" sz="2400">
                <a:ea typeface="+mn-lt"/>
                <a:cs typeface="+mn-lt"/>
              </a:rPr>
              <a:t>DevOps</a:t>
            </a:r>
          </a:p>
          <a:p>
            <a:pPr marL="457200" indent="-457200">
              <a:buChar char="•"/>
            </a:pPr>
            <a:r>
              <a:rPr lang="en-GB" sz="2400">
                <a:ea typeface="+mn-lt"/>
                <a:cs typeface="+mn-lt"/>
              </a:rPr>
              <a:t>Python </a:t>
            </a:r>
            <a:endParaRPr lang="en-GB" sz="2400"/>
          </a:p>
          <a:p>
            <a:pPr marL="457200" indent="-457200">
              <a:buChar char="•"/>
            </a:pPr>
            <a:r>
              <a:rPr lang="en-GB" sz="2400"/>
              <a:t>Data analysis</a:t>
            </a:r>
          </a:p>
          <a:p>
            <a:pPr marL="457200" indent="-457200">
              <a:buChar char="•"/>
            </a:pPr>
            <a:r>
              <a:rPr lang="en-GB" sz="2400"/>
              <a:t>Teamwork</a:t>
            </a:r>
          </a:p>
          <a:p>
            <a:pPr marL="457200" indent="-457200">
              <a:buChar char="•"/>
            </a:pPr>
            <a:r>
              <a:rPr lang="en-GB" sz="2400"/>
              <a:t>Communication to non-experts</a:t>
            </a:r>
          </a:p>
          <a:p>
            <a:pPr marL="457200" indent="-457200">
              <a:buChar char="•"/>
            </a:pPr>
            <a:r>
              <a:rPr lang="en-GB" sz="2400">
                <a:ea typeface="+mn-lt"/>
                <a:cs typeface="+mn-lt"/>
              </a:rPr>
              <a:t>Independent research</a:t>
            </a:r>
            <a:endParaRPr lang="en-GB" sz="2400"/>
          </a:p>
          <a:p>
            <a:pPr marL="457200" indent="-457200">
              <a:buChar char="•"/>
            </a:pPr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735911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DCE6DC4-E470-B74F-00C4-33DB3EEE8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160554"/>
              </p:ext>
            </p:extLst>
          </p:nvPr>
        </p:nvGraphicFramePr>
        <p:xfrm>
          <a:off x="1218870" y="1297457"/>
          <a:ext cx="9855579" cy="4930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5558">
                  <a:extLst>
                    <a:ext uri="{9D8B030D-6E8A-4147-A177-3AD203B41FA5}">
                      <a16:colId xmlns:a16="http://schemas.microsoft.com/office/drawing/2014/main" val="4063165546"/>
                    </a:ext>
                  </a:extLst>
                </a:gridCol>
                <a:gridCol w="985558">
                  <a:extLst>
                    <a:ext uri="{9D8B030D-6E8A-4147-A177-3AD203B41FA5}">
                      <a16:colId xmlns:a16="http://schemas.microsoft.com/office/drawing/2014/main" val="310027511"/>
                    </a:ext>
                  </a:extLst>
                </a:gridCol>
                <a:gridCol w="985558">
                  <a:extLst>
                    <a:ext uri="{9D8B030D-6E8A-4147-A177-3AD203B41FA5}">
                      <a16:colId xmlns:a16="http://schemas.microsoft.com/office/drawing/2014/main" val="400751613"/>
                    </a:ext>
                  </a:extLst>
                </a:gridCol>
                <a:gridCol w="985558">
                  <a:extLst>
                    <a:ext uri="{9D8B030D-6E8A-4147-A177-3AD203B41FA5}">
                      <a16:colId xmlns:a16="http://schemas.microsoft.com/office/drawing/2014/main" val="281675381"/>
                    </a:ext>
                  </a:extLst>
                </a:gridCol>
                <a:gridCol w="1048690">
                  <a:extLst>
                    <a:ext uri="{9D8B030D-6E8A-4147-A177-3AD203B41FA5}">
                      <a16:colId xmlns:a16="http://schemas.microsoft.com/office/drawing/2014/main" val="3425108232"/>
                    </a:ext>
                  </a:extLst>
                </a:gridCol>
                <a:gridCol w="436654">
                  <a:extLst>
                    <a:ext uri="{9D8B030D-6E8A-4147-A177-3AD203B41FA5}">
                      <a16:colId xmlns:a16="http://schemas.microsoft.com/office/drawing/2014/main" val="1751796160"/>
                    </a:ext>
                  </a:extLst>
                </a:gridCol>
                <a:gridCol w="1110342">
                  <a:extLst>
                    <a:ext uri="{9D8B030D-6E8A-4147-A177-3AD203B41FA5}">
                      <a16:colId xmlns:a16="http://schemas.microsoft.com/office/drawing/2014/main" val="60673671"/>
                    </a:ext>
                  </a:extLst>
                </a:gridCol>
                <a:gridCol w="1077685">
                  <a:extLst>
                    <a:ext uri="{9D8B030D-6E8A-4147-A177-3AD203B41FA5}">
                      <a16:colId xmlns:a16="http://schemas.microsoft.com/office/drawing/2014/main" val="1118712449"/>
                    </a:ext>
                  </a:extLst>
                </a:gridCol>
                <a:gridCol w="1254418">
                  <a:extLst>
                    <a:ext uri="{9D8B030D-6E8A-4147-A177-3AD203B41FA5}">
                      <a16:colId xmlns:a16="http://schemas.microsoft.com/office/drawing/2014/main" val="2287275538"/>
                    </a:ext>
                  </a:extLst>
                </a:gridCol>
                <a:gridCol w="985558">
                  <a:extLst>
                    <a:ext uri="{9D8B030D-6E8A-4147-A177-3AD203B41FA5}">
                      <a16:colId xmlns:a16="http://schemas.microsoft.com/office/drawing/2014/main" val="3920729613"/>
                    </a:ext>
                  </a:extLst>
                </a:gridCol>
              </a:tblGrid>
              <a:tr h="96730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Date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Analytics Expert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DevOps Expert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T 11 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RG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W 12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AL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Th 13</a:t>
                      </a:r>
                      <a:endParaRPr lang="en-US" sz="1050"/>
                    </a:p>
                    <a:p>
                      <a:pPr lvl="0">
                        <a:buNone/>
                      </a:pPr>
                      <a:endParaRPr lang="en-US" sz="1050"/>
                    </a:p>
                    <a:p>
                      <a:pPr lvl="0">
                        <a:buNone/>
                      </a:pPr>
                      <a:r>
                        <a:rPr lang="en-US" sz="1050"/>
                        <a:t>RG</a:t>
                      </a:r>
                      <a:endParaRPr lang="en-US"/>
                    </a:p>
                    <a:p>
                      <a:pPr lvl="0">
                        <a:buNone/>
                      </a:pPr>
                      <a:endParaRPr lang="en-US" sz="1050"/>
                    </a:p>
                    <a:p>
                      <a:pPr lvl="0">
                        <a:buNone/>
                      </a:pPr>
                      <a:endParaRPr lang="en-US" sz="1050"/>
                    </a:p>
                    <a:p>
                      <a:pPr lvl="0">
                        <a:buNone/>
                      </a:pPr>
                      <a:r>
                        <a:rPr lang="en-US" sz="105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 dirty="0"/>
                        <a:t>F 14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 dirty="0"/>
                        <a:t>RG</a:t>
                      </a:r>
                      <a:endParaRPr lang="en-GB" dirty="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 dirty="0"/>
                        <a:t>M 17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 dirty="0"/>
                        <a:t>AL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 dirty="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T 18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RG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W 19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AL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Th 20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RG</a:t>
                      </a:r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endParaRPr lang="en-GB" sz="1050"/>
                    </a:p>
                    <a:p>
                      <a:pPr lvl="0">
                        <a:buNone/>
                      </a:pPr>
                      <a:r>
                        <a:rPr lang="en-GB" sz="1050"/>
                        <a:t>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405294"/>
                  </a:ext>
                </a:extLst>
              </a:tr>
              <a:tr h="13175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Solar activity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Data intro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Data Analysis</a:t>
                      </a:r>
                    </a:p>
                    <a:p>
                      <a:pPr lvl="0">
                        <a:buNone/>
                      </a:pPr>
                      <a:r>
                        <a:rPr lang="en-GB" sz="1050"/>
                        <a:t>(release notebook with 'answer') as example</a:t>
                      </a: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626020"/>
                  </a:ext>
                </a:extLst>
              </a:tr>
              <a:tr h="77550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Track plasma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Data Analysis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Data Analysis (cut off 15:00) 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9931174"/>
                  </a:ext>
                </a:extLst>
              </a:tr>
              <a:tr h="92560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Research Space </a:t>
                      </a: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GB" sz="1050"/>
                        <a:t>Weather Effects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Research (begin 15:00)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/>
                        <a:t>Research and Workshop with 'professional' (ES)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212073"/>
                  </a:ext>
                </a:extLst>
              </a:tr>
              <a:tr h="70046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Exoplanet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100" b="0" i="0" u="none" strike="noStrike" noProof="0">
                        <a:solidFill>
                          <a:srgbClr val="000000"/>
                        </a:solidFill>
                        <a:latin typeface="Bierstad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1100" b="0" i="0" u="none" strike="noStrike" noProof="0">
                        <a:solidFill>
                          <a:srgbClr val="000000"/>
                        </a:solidFill>
                        <a:latin typeface="Bierstadt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100" b="0" i="0" u="none" strike="noStrike" noProof="0">
                          <a:solidFill>
                            <a:srgbClr val="000000"/>
                          </a:solidFill>
                          <a:latin typeface="Bierstadt"/>
                        </a:rPr>
                        <a:t>Data &amp; Research</a:t>
                      </a:r>
                      <a:endParaRPr lang="en-US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Data Analysis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Data &amp; Delivery focus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050"/>
                        <a:t>Presentation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0916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0341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0176F24-C612-FEE9-4586-92A486A8633B}"/>
              </a:ext>
            </a:extLst>
          </p:cNvPr>
          <p:cNvSpPr txBox="1"/>
          <p:nvPr/>
        </p:nvSpPr>
        <p:spPr>
          <a:xfrm>
            <a:off x="1140245" y="1330286"/>
            <a:ext cx="11105002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/>
              <a:t>Time for some Space Physics theory</a:t>
            </a:r>
          </a:p>
          <a:p>
            <a:endParaRPr lang="en-GB"/>
          </a:p>
          <a:p>
            <a:r>
              <a:rPr lang="en-GB"/>
              <a:t>This will be a lot to take in – refer to this material.</a:t>
            </a:r>
          </a:p>
          <a:p>
            <a:endParaRPr lang="en-GB"/>
          </a:p>
          <a:p>
            <a:r>
              <a:rPr lang="en-GB"/>
              <a:t>Look out for :</a:t>
            </a:r>
          </a:p>
          <a:p>
            <a:endParaRPr lang="en-GB"/>
          </a:p>
          <a:p>
            <a:pPr marL="342900" indent="-342900">
              <a:buAutoNum type="arabicPeriod"/>
            </a:pPr>
            <a:r>
              <a:rPr lang="en-GB" b="1"/>
              <a:t>Solar Flare </a:t>
            </a:r>
            <a:r>
              <a:rPr lang="en-GB"/>
              <a:t>– as the Sun's magnetic field gets twisted and energises particles</a:t>
            </a:r>
          </a:p>
          <a:p>
            <a:pPr marL="342900" indent="-342900">
              <a:buAutoNum type="arabicPeriod"/>
            </a:pPr>
            <a:r>
              <a:rPr lang="en-GB" b="1"/>
              <a:t>Coronal Mass Ejection (CMEs) </a:t>
            </a:r>
            <a:r>
              <a:rPr lang="en-GB"/>
              <a:t>- as particles are ejected into space</a:t>
            </a:r>
          </a:p>
          <a:p>
            <a:pPr marL="342900" indent="-342900">
              <a:buAutoNum type="arabicPeriod"/>
            </a:pPr>
            <a:r>
              <a:rPr lang="en-GB" b="1"/>
              <a:t>Solar Energetic Particles (SEPs)</a:t>
            </a:r>
            <a:r>
              <a:rPr lang="en-GB"/>
              <a:t> - as the particles accelerate towards Earth</a:t>
            </a:r>
          </a:p>
          <a:p>
            <a:pPr marL="342900" indent="-342900">
              <a:buAutoNum type="arabicPeriod"/>
            </a:pPr>
            <a:r>
              <a:rPr lang="en-GB" b="1"/>
              <a:t>Geomagnetic Storm</a:t>
            </a:r>
            <a:r>
              <a:rPr lang="en-GB"/>
              <a:t> – as the particles impact Earth</a:t>
            </a:r>
          </a:p>
          <a:p>
            <a:pPr marL="285750" indent="-285750">
              <a:buFont typeface="Arial"/>
              <a:buChar char="•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884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2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C8FEEF-BE26-D23F-7344-CA6C4A3A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934172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/>
            </a:br>
            <a:endParaRPr lang="en-US"/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8319D1-246A-8295-4001-DD80B3E5806A}"/>
              </a:ext>
            </a:extLst>
          </p:cNvPr>
          <p:cNvSpPr txBox="1"/>
          <p:nvPr/>
        </p:nvSpPr>
        <p:spPr>
          <a:xfrm>
            <a:off x="517870" y="714214"/>
            <a:ext cx="4945183" cy="547465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sun's overall magnetic field changes polarity every 11 years. This causes a 'cycle' of solar activity.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sun's magnetic field is locally disturbed on the surface. The time of maximal disturbance is called 'solar maximum'.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There is twisting of the magnetic field into loops on the surface.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Electrons and protons (and some heavy ions) are accelerated, which causes the glowing </a:t>
            </a:r>
            <a:r>
              <a:rPr lang="en-US" b="1" u="sng">
                <a:ea typeface="+mn-lt"/>
                <a:cs typeface="+mn-lt"/>
              </a:rPr>
              <a:t>solar flares</a:t>
            </a:r>
            <a:r>
              <a:rPr lang="en-US">
                <a:ea typeface="+mn-lt"/>
                <a:cs typeface="+mn-lt"/>
              </a:rPr>
              <a:t>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Solar Radio Bursts (SRBs) are also released alongside these processes.</a:t>
            </a:r>
          </a:p>
          <a:p>
            <a:pPr>
              <a:spcAft>
                <a:spcPts val="600"/>
              </a:spcAft>
            </a:pPr>
            <a:endParaRPr lang="en-US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38D28AE2-B60A-A688-91E3-D3FB2384A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168" y="1063707"/>
            <a:ext cx="5028041" cy="5028041"/>
          </a:xfrm>
          <a:prstGeom prst="rect">
            <a:avLst/>
          </a:prstGeom>
        </p:spPr>
      </p:pic>
      <p:sp>
        <p:nvSpPr>
          <p:cNvPr id="31" name="Rectangle 26">
            <a:extLst>
              <a:ext uri="{FF2B5EF4-FFF2-40B4-BE49-F238E27FC236}">
                <a16:creationId xmlns:a16="http://schemas.microsoft.com/office/drawing/2014/main" id="{97B17300-4063-4FCF-8D7A-59C263BDA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41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C8FEEF-BE26-D23F-7344-CA6C4A3A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934172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/>
            </a:br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1C2FF6-D91F-53BA-5564-1EABE6BE8BB7}"/>
              </a:ext>
            </a:extLst>
          </p:cNvPr>
          <p:cNvSpPr txBox="1"/>
          <p:nvPr/>
        </p:nvSpPr>
        <p:spPr>
          <a:xfrm>
            <a:off x="517870" y="1176856"/>
            <a:ext cx="4945183" cy="501200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Some magnetic fields become twisted and compressed.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They become disconnected and then ejected at very high speed.</a:t>
            </a:r>
            <a:endParaRPr lang="en-US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These are </a:t>
            </a:r>
            <a:r>
              <a:rPr lang="en-US" sz="1600" b="1" u="sng"/>
              <a:t>'coronal mass ejections' or CMEs</a:t>
            </a:r>
            <a:endParaRPr lang="en-US" b="1"/>
          </a:p>
          <a:p>
            <a:pPr>
              <a:spcAft>
                <a:spcPts val="600"/>
              </a:spcAft>
            </a:pPr>
            <a:endParaRPr lang="en-US" sz="1600" b="1" u="sng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You'll investigate the speeds of these things later on.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6D706EEB-5834-A237-1536-ADB25E04B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454" y="2581820"/>
            <a:ext cx="4628899" cy="353714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7B17300-4063-4FCF-8D7A-59C263BDA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89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un and a blue circle&#10;&#10;Description automatically generated">
            <a:extLst>
              <a:ext uri="{FF2B5EF4-FFF2-40B4-BE49-F238E27FC236}">
                <a16:creationId xmlns:a16="http://schemas.microsoft.com/office/drawing/2014/main" id="{98F73507-1D6E-5A57-749D-E538CE3D6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2811" y="1415879"/>
            <a:ext cx="5021182" cy="3922798"/>
          </a:xfr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40213168-984E-E13A-19A2-B5769D14EF12}"/>
              </a:ext>
            </a:extLst>
          </p:cNvPr>
          <p:cNvSpPr txBox="1"/>
          <p:nvPr/>
        </p:nvSpPr>
        <p:spPr>
          <a:xfrm>
            <a:off x="517870" y="1176856"/>
            <a:ext cx="4945183" cy="5012008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 CME hurtles away from the Sun. At this point it's called an ICME (Interplanetary CME).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These structures are 200 times the Sun's radii (the picture of the right is very out of scale!)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>
                <a:ea typeface="+mn-lt"/>
                <a:cs typeface="+mn-lt"/>
                <a:hlinkClick r:id="rId3"/>
              </a:rPr>
              <a:t>True scale (44:20)</a:t>
            </a:r>
            <a:endParaRPr lang="en-US" sz="1600">
              <a:hlinkClick r:id="rId3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u="sng"/>
              <a:t>Solar Energetic Particles (SEPs)</a:t>
            </a:r>
            <a:r>
              <a:rPr lang="en-US" sz="1600"/>
              <a:t> get accelerated up to relativistic speeds. These can penetrate the Earth's magnetic field and atmosphere.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You'll explore at the effects of these particles on satellites, GPS and aircraft later this week.</a:t>
            </a:r>
          </a:p>
          <a:p>
            <a:pPr>
              <a:spcAft>
                <a:spcPts val="600"/>
              </a:spcAft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32374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 of a diagram of a plasma sheet&#10;&#10;Description automatically generated">
            <a:extLst>
              <a:ext uri="{FF2B5EF4-FFF2-40B4-BE49-F238E27FC236}">
                <a16:creationId xmlns:a16="http://schemas.microsoft.com/office/drawing/2014/main" id="{FBB0F46F-7979-7142-65B1-ABFC145E1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0954" y="1919714"/>
            <a:ext cx="5021182" cy="28244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E7959F-752F-F875-3422-2D1F44EB4573}"/>
              </a:ext>
            </a:extLst>
          </p:cNvPr>
          <p:cNvSpPr txBox="1"/>
          <p:nvPr/>
        </p:nvSpPr>
        <p:spPr>
          <a:xfrm>
            <a:off x="517870" y="1176856"/>
            <a:ext cx="4945183" cy="5012008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 Earth also has a magnetic field.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Magnetic reconnection of the magnetic field of the CME and the Earth happens at the front of the Earth's magnetic field.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 Dungey Process describes how the Earth's magnetic field responds to CME impacts.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Acceleration processes on the magnetotail of the Earth causes particles to hurtle towards Earth with lots of energy.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These drive complex </a:t>
            </a:r>
            <a:r>
              <a:rPr lang="en-US" sz="1600" b="1" u="sng"/>
              <a:t>Geomagnetic Storms</a:t>
            </a:r>
            <a:r>
              <a:rPr lang="en-US" sz="1600"/>
              <a:t>.</a:t>
            </a:r>
          </a:p>
          <a:p>
            <a:pPr>
              <a:spcAft>
                <a:spcPts val="600"/>
              </a:spcAft>
            </a:pPr>
            <a:endParaRPr lang="en-US" sz="160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You'll explore the effects of space weather on the Earth later this week.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860256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729E2F1-BFFA-CC84-8C59-B037EE530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0095" y="2016685"/>
            <a:ext cx="5021262" cy="283143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8C3AA0-DC40-5306-01C3-CF73082040CA}"/>
              </a:ext>
            </a:extLst>
          </p:cNvPr>
          <p:cNvSpPr txBox="1"/>
          <p:nvPr/>
        </p:nvSpPr>
        <p:spPr>
          <a:xfrm>
            <a:off x="5106307" y="5382078"/>
            <a:ext cx="82051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These drive the aurora.</a:t>
            </a:r>
          </a:p>
        </p:txBody>
      </p:sp>
    </p:spTree>
    <p:extLst>
      <p:ext uri="{BB962C8B-B14F-4D97-AF65-F5344CB8AC3E}">
        <p14:creationId xmlns:p14="http://schemas.microsoft.com/office/powerpoint/2010/main" val="1114616329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99A7EE302B3046A0731365A2A2C239" ma:contentTypeVersion="12" ma:contentTypeDescription="Create a new document." ma:contentTypeScope="" ma:versionID="6a00052407c70b68a71d871786a0d5d3">
  <xsd:schema xmlns:xsd="http://www.w3.org/2001/XMLSchema" xmlns:xs="http://www.w3.org/2001/XMLSchema" xmlns:p="http://schemas.microsoft.com/office/2006/metadata/properties" xmlns:ns3="0340dc29-620b-4209-8408-f8dcdcf2999e" xmlns:ns4="05606952-59f0-49b5-bbdb-108de861ce0d" targetNamespace="http://schemas.microsoft.com/office/2006/metadata/properties" ma:root="true" ma:fieldsID="2c1c58a0ede0c92bb9c682060899571e" ns3:_="" ns4:_="">
    <xsd:import namespace="0340dc29-620b-4209-8408-f8dcdcf2999e"/>
    <xsd:import namespace="05606952-59f0-49b5-bbdb-108de861ce0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40dc29-620b-4209-8408-f8dcdcf299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606952-59f0-49b5-bbdb-108de861ce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5606952-59f0-49b5-bbdb-108de861ce0d" xsi:nil="true"/>
  </documentManagement>
</p:properties>
</file>

<file path=customXml/itemProps1.xml><?xml version="1.0" encoding="utf-8"?>
<ds:datastoreItem xmlns:ds="http://schemas.openxmlformats.org/officeDocument/2006/customXml" ds:itemID="{D97036FE-D90B-406C-B72B-CC443CEEA653}">
  <ds:schemaRefs>
    <ds:schemaRef ds:uri="0340dc29-620b-4209-8408-f8dcdcf2999e"/>
    <ds:schemaRef ds:uri="05606952-59f0-49b5-bbdb-108de861ce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6E41C30-EAAC-4DB3-8A67-9A359B3F0A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5C741D-13D8-4A42-AC99-B2E6FDAA15DB}">
  <ds:schemaRefs>
    <ds:schemaRef ds:uri="0340dc29-620b-4209-8408-f8dcdcf2999e"/>
    <ds:schemaRef ds:uri="05606952-59f0-49b5-bbdb-108de861ce0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GestaltVTI</vt:lpstr>
      <vt:lpstr>Mission Statement </vt:lpstr>
      <vt:lpstr>Week 1: We will be using NASA data to explore how the Sun's activity causes 'space weather' and affects life on Earth.   Week 2: We'll then use some Kepler data to partake in the hunt for earth-like exoplanets.</vt:lpstr>
      <vt:lpstr>PowerPoint Presentation</vt:lpstr>
      <vt:lpstr>PowerPoint Presentation</vt:lpstr>
      <vt:lpstr> </vt:lpstr>
      <vt:lpstr> </vt:lpstr>
      <vt:lpstr>PowerPoint Presentation</vt:lpstr>
      <vt:lpstr>PowerPoint Presentation</vt:lpstr>
      <vt:lpstr>PowerPoint Presentation</vt:lpstr>
      <vt:lpstr>PowerPoint Presentation</vt:lpstr>
      <vt:lpstr>Understanding Solar Activity   When’s the best time to explore?  </vt:lpstr>
      <vt:lpstr>PowerPoint Presentation</vt:lpstr>
      <vt:lpstr>Plasma from the Sun to Earth  What are the dangers we need to avoid?</vt:lpstr>
      <vt:lpstr>Plasma from the Sun to Earth  What are the dangers we need to avoid?</vt:lpstr>
      <vt:lpstr>Identify Habitable Exoplanets   Where next? </vt:lpstr>
      <vt:lpstr>What makes a planet habitable?   'It's dead easy... just 1/r2 and divide through by Earth'</vt:lpstr>
    </vt:vector>
  </TitlesOfParts>
  <Company>Roke Manor Research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Statement </dc:title>
  <dc:creator>Gray, Rebecca</dc:creator>
  <cp:revision>2</cp:revision>
  <dcterms:created xsi:type="dcterms:W3CDTF">2023-07-04T10:05:44Z</dcterms:created>
  <dcterms:modified xsi:type="dcterms:W3CDTF">2023-07-10T12:44:47Z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0x010100D299A7EE302B3046A0731365A2A2C239</vt:lpwstr>
  </property>
</Properties>
</file>